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6" r:id="rId2"/>
    <p:sldId id="265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1060D6-3991-446D-B79C-522C43300ACE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4514F1-8C54-4B4F-A1B7-19E272864635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Bookman Old Style" panose="02050604050505020204" pitchFamily="18" charset="0"/>
            </a:rPr>
            <a:t>Defining a problem</a:t>
          </a:r>
          <a:endParaRPr lang="en-US" sz="2000" dirty="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F1DFE085-008E-4300-AD8D-AD13F70A1ABE}" type="parTrans" cxnId="{FD8FBD82-E41E-461B-B629-602125D53F0D}">
      <dgm:prSet/>
      <dgm:spPr/>
      <dgm:t>
        <a:bodyPr/>
        <a:lstStyle/>
        <a:p>
          <a:endParaRPr lang="en-US" sz="1200"/>
        </a:p>
      </dgm:t>
    </dgm:pt>
    <dgm:pt modelId="{22ED79AD-3F9B-4986-809C-DBF04BD2F41B}" type="sibTrans" cxnId="{FD8FBD82-E41E-461B-B629-602125D53F0D}">
      <dgm:prSet/>
      <dgm:spPr/>
      <dgm:t>
        <a:bodyPr/>
        <a:lstStyle/>
        <a:p>
          <a:endParaRPr lang="en-US" sz="1200"/>
        </a:p>
      </dgm:t>
    </dgm:pt>
    <dgm:pt modelId="{E71EF707-12CA-4AB9-8704-00E760F80513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Review concepts &amp; theories</a:t>
          </a:r>
          <a:endParaRPr lang="en-US" sz="2000" dirty="0">
            <a:solidFill>
              <a:schemeClr val="tx1"/>
            </a:solidFill>
          </a:endParaRPr>
        </a:p>
      </dgm:t>
    </dgm:pt>
    <dgm:pt modelId="{20E24CDD-0F76-4AA4-BC03-04B1306040C1}" type="parTrans" cxnId="{6BE335A0-C590-482D-AAC8-822E4E737580}">
      <dgm:prSet/>
      <dgm:spPr/>
      <dgm:t>
        <a:bodyPr/>
        <a:lstStyle/>
        <a:p>
          <a:endParaRPr lang="en-US" sz="1200"/>
        </a:p>
      </dgm:t>
    </dgm:pt>
    <dgm:pt modelId="{6576E145-8FE5-43D8-A5A8-15DF36DFD8AF}" type="sibTrans" cxnId="{6BE335A0-C590-482D-AAC8-822E4E737580}">
      <dgm:prSet/>
      <dgm:spPr/>
      <dgm:t>
        <a:bodyPr/>
        <a:lstStyle/>
        <a:p>
          <a:endParaRPr lang="en-US" sz="1200"/>
        </a:p>
      </dgm:t>
    </dgm:pt>
    <dgm:pt modelId="{B4C328EB-2049-4255-B35D-F41D0137DD9C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Review previous research findings</a:t>
          </a:r>
          <a:endParaRPr lang="en-US" sz="2000" dirty="0">
            <a:solidFill>
              <a:schemeClr val="tx1"/>
            </a:solidFill>
          </a:endParaRPr>
        </a:p>
      </dgm:t>
    </dgm:pt>
    <dgm:pt modelId="{46AE7B72-2A92-4171-B7E0-D2B090FA3424}" type="parTrans" cxnId="{0DE89154-F26E-449D-8D40-438098EBC552}">
      <dgm:prSet/>
      <dgm:spPr/>
      <dgm:t>
        <a:bodyPr/>
        <a:lstStyle/>
        <a:p>
          <a:endParaRPr lang="en-US" sz="1200"/>
        </a:p>
      </dgm:t>
    </dgm:pt>
    <dgm:pt modelId="{3FA0958A-52D2-455E-8C8D-D956BE8F88BD}" type="sibTrans" cxnId="{0DE89154-F26E-449D-8D40-438098EBC552}">
      <dgm:prSet/>
      <dgm:spPr/>
      <dgm:t>
        <a:bodyPr/>
        <a:lstStyle/>
        <a:p>
          <a:endParaRPr lang="en-US" sz="1200"/>
        </a:p>
      </dgm:t>
    </dgm:pt>
    <dgm:pt modelId="{0736C3C0-2A56-47B6-A5F0-5A57232751E5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Formulation </a:t>
          </a:r>
          <a:r>
            <a:rPr lang="en-US" sz="2000" dirty="0" smtClean="0">
              <a:solidFill>
                <a:schemeClr val="tx1"/>
              </a:solidFill>
              <a:latin typeface="Bookman Old Style" panose="02050604050505020204" pitchFamily="18" charset="0"/>
            </a:rPr>
            <a:t>of</a:t>
          </a:r>
          <a:r>
            <a:rPr lang="en-US" sz="2000" dirty="0" smtClean="0">
              <a:solidFill>
                <a:schemeClr val="tx1"/>
              </a:solidFill>
            </a:rPr>
            <a:t> hypotheses</a:t>
          </a:r>
          <a:endParaRPr lang="en-US" sz="2000" dirty="0">
            <a:solidFill>
              <a:schemeClr val="tx1"/>
            </a:solidFill>
          </a:endParaRPr>
        </a:p>
      </dgm:t>
    </dgm:pt>
    <dgm:pt modelId="{E7551E92-6454-4751-84EE-1F1681D56BB5}" type="parTrans" cxnId="{2BB64331-D82F-4C5A-86F2-F086589B0253}">
      <dgm:prSet/>
      <dgm:spPr/>
      <dgm:t>
        <a:bodyPr/>
        <a:lstStyle/>
        <a:p>
          <a:endParaRPr lang="en-US" sz="1200"/>
        </a:p>
      </dgm:t>
    </dgm:pt>
    <dgm:pt modelId="{BE73AE0B-3AD7-4692-9946-66C2FCEBCBCF}" type="sibTrans" cxnId="{2BB64331-D82F-4C5A-86F2-F086589B0253}">
      <dgm:prSet/>
      <dgm:spPr/>
      <dgm:t>
        <a:bodyPr/>
        <a:lstStyle/>
        <a:p>
          <a:endParaRPr lang="en-US" sz="1200"/>
        </a:p>
      </dgm:t>
    </dgm:pt>
    <dgm:pt modelId="{3966E744-6378-438F-B9D4-1B86B2F59740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Bookman Old Style" panose="02050604050505020204" pitchFamily="18" charset="0"/>
            </a:rPr>
            <a:t>Designing</a:t>
          </a:r>
          <a:r>
            <a:rPr lang="en-US" sz="2000" dirty="0" smtClean="0">
              <a:solidFill>
                <a:schemeClr val="tx1"/>
              </a:solidFill>
            </a:rPr>
            <a:t> research</a:t>
          </a:r>
          <a:endParaRPr lang="en-US" sz="2000" dirty="0">
            <a:solidFill>
              <a:schemeClr val="tx1"/>
            </a:solidFill>
          </a:endParaRPr>
        </a:p>
      </dgm:t>
    </dgm:pt>
    <dgm:pt modelId="{44ED5ACD-68A0-4C76-AC5D-EF4EF904CF78}" type="parTrans" cxnId="{8AB06913-FB60-46DC-AD78-DBEB90A18D8E}">
      <dgm:prSet/>
      <dgm:spPr/>
      <dgm:t>
        <a:bodyPr/>
        <a:lstStyle/>
        <a:p>
          <a:endParaRPr lang="en-US" sz="1200"/>
        </a:p>
      </dgm:t>
    </dgm:pt>
    <dgm:pt modelId="{B90D709E-06E7-492F-A71A-52795FEA7494}" type="sibTrans" cxnId="{8AB06913-FB60-46DC-AD78-DBEB90A18D8E}">
      <dgm:prSet/>
      <dgm:spPr/>
      <dgm:t>
        <a:bodyPr/>
        <a:lstStyle/>
        <a:p>
          <a:endParaRPr lang="en-US" sz="1200"/>
        </a:p>
      </dgm:t>
    </dgm:pt>
    <dgm:pt modelId="{44306D31-4662-4880-8DD2-C7B66662340C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Bookman Old Style" panose="02050604050505020204" pitchFamily="18" charset="0"/>
            </a:rPr>
            <a:t>Collection of data</a:t>
          </a:r>
          <a:endParaRPr lang="en-US" sz="2000" dirty="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B8C51A06-D520-48BF-83C6-38C0ED770AC9}" type="parTrans" cxnId="{C0FE25EA-9466-41CD-81F8-B7E61B972303}">
      <dgm:prSet/>
      <dgm:spPr/>
      <dgm:t>
        <a:bodyPr/>
        <a:lstStyle/>
        <a:p>
          <a:endParaRPr lang="en-US" sz="1200"/>
        </a:p>
      </dgm:t>
    </dgm:pt>
    <dgm:pt modelId="{3F041EAF-E0C8-4C1E-A342-44C3152D34B2}" type="sibTrans" cxnId="{C0FE25EA-9466-41CD-81F8-B7E61B972303}">
      <dgm:prSet/>
      <dgm:spPr/>
      <dgm:t>
        <a:bodyPr/>
        <a:lstStyle/>
        <a:p>
          <a:endParaRPr lang="en-US" sz="1200"/>
        </a:p>
      </dgm:t>
    </dgm:pt>
    <dgm:pt modelId="{96937869-B134-457D-94E4-8D3A1ECFC064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Bookman Old Style" panose="02050604050505020204" pitchFamily="18" charset="0"/>
            </a:rPr>
            <a:t>Testing of hypothesis</a:t>
          </a:r>
          <a:endParaRPr lang="en-US" sz="2000" dirty="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963286EC-DF6B-4593-B11B-C571618BDA7F}" type="parTrans" cxnId="{9F1C261E-F195-4591-8E25-D44961B17579}">
      <dgm:prSet/>
      <dgm:spPr/>
      <dgm:t>
        <a:bodyPr/>
        <a:lstStyle/>
        <a:p>
          <a:endParaRPr lang="en-US" sz="1200"/>
        </a:p>
      </dgm:t>
    </dgm:pt>
    <dgm:pt modelId="{852F3FCA-38F3-4B40-9F55-E5B7601A3B9C}" type="sibTrans" cxnId="{9F1C261E-F195-4591-8E25-D44961B17579}">
      <dgm:prSet/>
      <dgm:spPr/>
      <dgm:t>
        <a:bodyPr/>
        <a:lstStyle/>
        <a:p>
          <a:endParaRPr lang="en-US" sz="1200"/>
        </a:p>
      </dgm:t>
    </dgm:pt>
    <dgm:pt modelId="{97F5D010-FE20-4C1C-B2BB-217ED980BC84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Interpretation </a:t>
          </a:r>
          <a:r>
            <a:rPr lang="en-US" sz="2000" dirty="0" smtClean="0">
              <a:solidFill>
                <a:schemeClr val="tx1"/>
              </a:solidFill>
              <a:latin typeface="Bookman Old Style" panose="02050604050505020204" pitchFamily="18" charset="0"/>
            </a:rPr>
            <a:t>and</a:t>
          </a:r>
          <a:r>
            <a:rPr lang="en-US" sz="2000" dirty="0" smtClean="0">
              <a:solidFill>
                <a:schemeClr val="tx1"/>
              </a:solidFill>
            </a:rPr>
            <a:t> reporting</a:t>
          </a:r>
          <a:endParaRPr lang="en-US" sz="2000" dirty="0">
            <a:solidFill>
              <a:schemeClr val="tx1"/>
            </a:solidFill>
          </a:endParaRPr>
        </a:p>
      </dgm:t>
    </dgm:pt>
    <dgm:pt modelId="{86B936AF-D360-4B4B-850B-B184084A396D}" type="parTrans" cxnId="{C57B52B1-86F9-417A-9862-86D840DC9554}">
      <dgm:prSet/>
      <dgm:spPr/>
      <dgm:t>
        <a:bodyPr/>
        <a:lstStyle/>
        <a:p>
          <a:endParaRPr lang="en-US" sz="1200"/>
        </a:p>
      </dgm:t>
    </dgm:pt>
    <dgm:pt modelId="{D26CC0F6-8C84-474F-8A03-343F6831151D}" type="sibTrans" cxnId="{C57B52B1-86F9-417A-9862-86D840DC9554}">
      <dgm:prSet/>
      <dgm:spPr/>
      <dgm:t>
        <a:bodyPr/>
        <a:lstStyle/>
        <a:p>
          <a:endParaRPr lang="en-US" sz="1200"/>
        </a:p>
      </dgm:t>
    </dgm:pt>
    <dgm:pt modelId="{506C7D01-69B1-4223-BB92-5E55E0DA0F7D}" type="pres">
      <dgm:prSet presAssocID="{331060D6-3991-446D-B79C-522C43300AC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6B829EA-DC2E-401C-9638-FFCB79F606D4}" type="pres">
      <dgm:prSet presAssocID="{8B4514F1-8C54-4B4F-A1B7-19E272864635}" presName="node" presStyleLbl="node1" presStyleIdx="0" presStyleCnt="8" custScaleX="2853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BB0FE-D587-4153-88AA-4680A5D06E9C}" type="pres">
      <dgm:prSet presAssocID="{8B4514F1-8C54-4B4F-A1B7-19E272864635}" presName="spNode" presStyleCnt="0"/>
      <dgm:spPr/>
    </dgm:pt>
    <dgm:pt modelId="{C8E1F1C7-F88C-466C-B121-455AE4B99302}" type="pres">
      <dgm:prSet presAssocID="{22ED79AD-3F9B-4986-809C-DBF04BD2F41B}" presName="sibTrans" presStyleLbl="sibTrans1D1" presStyleIdx="0" presStyleCnt="8"/>
      <dgm:spPr/>
      <dgm:t>
        <a:bodyPr/>
        <a:lstStyle/>
        <a:p>
          <a:endParaRPr lang="en-US"/>
        </a:p>
      </dgm:t>
    </dgm:pt>
    <dgm:pt modelId="{95D18113-8877-494F-B739-1FC1817447FE}" type="pres">
      <dgm:prSet presAssocID="{E71EF707-12CA-4AB9-8704-00E760F80513}" presName="node" presStyleLbl="node1" presStyleIdx="1" presStyleCnt="8" custScaleX="208682" custRadScaleRad="102853" custRadScaleInc="647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D83E1F-6211-4774-BDB9-DD6839A6D2A8}" type="pres">
      <dgm:prSet presAssocID="{E71EF707-12CA-4AB9-8704-00E760F80513}" presName="spNode" presStyleCnt="0"/>
      <dgm:spPr/>
    </dgm:pt>
    <dgm:pt modelId="{07393135-5A8B-4419-A505-F3242E75599B}" type="pres">
      <dgm:prSet presAssocID="{6576E145-8FE5-43D8-A5A8-15DF36DFD8AF}" presName="sibTrans" presStyleLbl="sibTrans1D1" presStyleIdx="1" presStyleCnt="8"/>
      <dgm:spPr/>
      <dgm:t>
        <a:bodyPr/>
        <a:lstStyle/>
        <a:p>
          <a:endParaRPr lang="en-US"/>
        </a:p>
      </dgm:t>
    </dgm:pt>
    <dgm:pt modelId="{33BB9EA6-8839-46C8-BC6B-F4D13E370E8C}" type="pres">
      <dgm:prSet presAssocID="{B4C328EB-2049-4255-B35D-F41D0137DD9C}" presName="node" presStyleLbl="node1" presStyleIdx="2" presStyleCnt="8" custScaleX="2653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318168-BB90-46EA-8107-E98B45B5F14E}" type="pres">
      <dgm:prSet presAssocID="{B4C328EB-2049-4255-B35D-F41D0137DD9C}" presName="spNode" presStyleCnt="0"/>
      <dgm:spPr/>
    </dgm:pt>
    <dgm:pt modelId="{806E7712-29FA-4713-A764-97214B5C9B47}" type="pres">
      <dgm:prSet presAssocID="{3FA0958A-52D2-455E-8C8D-D956BE8F88BD}" presName="sibTrans" presStyleLbl="sibTrans1D1" presStyleIdx="2" presStyleCnt="8"/>
      <dgm:spPr/>
      <dgm:t>
        <a:bodyPr/>
        <a:lstStyle/>
        <a:p>
          <a:endParaRPr lang="en-US"/>
        </a:p>
      </dgm:t>
    </dgm:pt>
    <dgm:pt modelId="{2CE9AFB9-BE1B-4DB7-B0C6-10338DF20AF3}" type="pres">
      <dgm:prSet presAssocID="{0736C3C0-2A56-47B6-A5F0-5A57232751E5}" presName="node" presStyleLbl="node1" presStyleIdx="3" presStyleCnt="8" custScaleX="201477" custRadScaleRad="101650" custRadScaleInc="-57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8FCD58-73B4-4F1D-B183-113A176AF0BC}" type="pres">
      <dgm:prSet presAssocID="{0736C3C0-2A56-47B6-A5F0-5A57232751E5}" presName="spNode" presStyleCnt="0"/>
      <dgm:spPr/>
    </dgm:pt>
    <dgm:pt modelId="{9A2A6894-717C-45ED-A9E8-276F63D59973}" type="pres">
      <dgm:prSet presAssocID="{BE73AE0B-3AD7-4692-9946-66C2FCEBCBCF}" presName="sibTrans" presStyleLbl="sibTrans1D1" presStyleIdx="3" presStyleCnt="8"/>
      <dgm:spPr/>
      <dgm:t>
        <a:bodyPr/>
        <a:lstStyle/>
        <a:p>
          <a:endParaRPr lang="en-US"/>
        </a:p>
      </dgm:t>
    </dgm:pt>
    <dgm:pt modelId="{189BD8EE-73C7-4978-BFBE-DAED17A18D35}" type="pres">
      <dgm:prSet presAssocID="{3966E744-6378-438F-B9D4-1B86B2F59740}" presName="node" presStyleLbl="node1" presStyleIdx="4" presStyleCnt="8" custScaleX="174362" custRadScaleRad="97910" custRadScaleInc="27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BA3474-F74D-4C16-9BCB-E969C47A5FC6}" type="pres">
      <dgm:prSet presAssocID="{3966E744-6378-438F-B9D4-1B86B2F59740}" presName="spNode" presStyleCnt="0"/>
      <dgm:spPr/>
    </dgm:pt>
    <dgm:pt modelId="{D7D98565-C196-4FDB-9637-1B6DD8CF9F10}" type="pres">
      <dgm:prSet presAssocID="{B90D709E-06E7-492F-A71A-52795FEA7494}" presName="sibTrans" presStyleLbl="sibTrans1D1" presStyleIdx="4" presStyleCnt="8"/>
      <dgm:spPr/>
      <dgm:t>
        <a:bodyPr/>
        <a:lstStyle/>
        <a:p>
          <a:endParaRPr lang="en-US"/>
        </a:p>
      </dgm:t>
    </dgm:pt>
    <dgm:pt modelId="{B3BC8CB9-3B87-4A9F-9534-F2CCCB3854C2}" type="pres">
      <dgm:prSet presAssocID="{44306D31-4662-4880-8DD2-C7B66662340C}" presName="node" presStyleLbl="node1" presStyleIdx="5" presStyleCnt="8" custScaleX="195687" custScaleY="122046" custRadScaleRad="100949" custRadScaleInc="52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5593A7-DD3D-4CB5-BB3E-DD094385FC5A}" type="pres">
      <dgm:prSet presAssocID="{44306D31-4662-4880-8DD2-C7B66662340C}" presName="spNode" presStyleCnt="0"/>
      <dgm:spPr/>
    </dgm:pt>
    <dgm:pt modelId="{922C6376-0F05-4AF6-A834-203ACA1E6F7C}" type="pres">
      <dgm:prSet presAssocID="{3F041EAF-E0C8-4C1E-A342-44C3152D34B2}" presName="sibTrans" presStyleLbl="sibTrans1D1" presStyleIdx="5" presStyleCnt="8"/>
      <dgm:spPr/>
      <dgm:t>
        <a:bodyPr/>
        <a:lstStyle/>
        <a:p>
          <a:endParaRPr lang="en-US"/>
        </a:p>
      </dgm:t>
    </dgm:pt>
    <dgm:pt modelId="{F3EBC2D6-78C3-46A7-85D9-CF5DED8F67C7}" type="pres">
      <dgm:prSet presAssocID="{96937869-B134-457D-94E4-8D3A1ECFC064}" presName="node" presStyleLbl="node1" presStyleIdx="6" presStyleCnt="8" custScaleX="1799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E653A3-B6B1-4F56-A798-E16AB794CFD2}" type="pres">
      <dgm:prSet presAssocID="{96937869-B134-457D-94E4-8D3A1ECFC064}" presName="spNode" presStyleCnt="0"/>
      <dgm:spPr/>
    </dgm:pt>
    <dgm:pt modelId="{08EA19ED-6338-4477-A183-7768612120C4}" type="pres">
      <dgm:prSet presAssocID="{852F3FCA-38F3-4B40-9F55-E5B7601A3B9C}" presName="sibTrans" presStyleLbl="sibTrans1D1" presStyleIdx="6" presStyleCnt="8"/>
      <dgm:spPr/>
      <dgm:t>
        <a:bodyPr/>
        <a:lstStyle/>
        <a:p>
          <a:endParaRPr lang="en-US"/>
        </a:p>
      </dgm:t>
    </dgm:pt>
    <dgm:pt modelId="{2B5E2730-FA6C-47E9-97E9-635715159730}" type="pres">
      <dgm:prSet presAssocID="{97F5D010-FE20-4C1C-B2BB-217ED980BC84}" presName="node" presStyleLbl="node1" presStyleIdx="7" presStyleCnt="8" custScaleX="213651" custRadScaleRad="93623" custRadScaleInc="-687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26545-BACF-4F18-AB5B-700639CFC41F}" type="pres">
      <dgm:prSet presAssocID="{97F5D010-FE20-4C1C-B2BB-217ED980BC84}" presName="spNode" presStyleCnt="0"/>
      <dgm:spPr/>
    </dgm:pt>
    <dgm:pt modelId="{959A56FE-8E5A-4B36-A9A9-B4E6DA32E834}" type="pres">
      <dgm:prSet presAssocID="{D26CC0F6-8C84-474F-8A03-343F6831151D}" presName="sibTrans" presStyleLbl="sibTrans1D1" presStyleIdx="7" presStyleCnt="8"/>
      <dgm:spPr/>
      <dgm:t>
        <a:bodyPr/>
        <a:lstStyle/>
        <a:p>
          <a:endParaRPr lang="en-US"/>
        </a:p>
      </dgm:t>
    </dgm:pt>
  </dgm:ptLst>
  <dgm:cxnLst>
    <dgm:cxn modelId="{FD8FBD82-E41E-461B-B629-602125D53F0D}" srcId="{331060D6-3991-446D-B79C-522C43300ACE}" destId="{8B4514F1-8C54-4B4F-A1B7-19E272864635}" srcOrd="0" destOrd="0" parTransId="{F1DFE085-008E-4300-AD8D-AD13F70A1ABE}" sibTransId="{22ED79AD-3F9B-4986-809C-DBF04BD2F41B}"/>
    <dgm:cxn modelId="{8AB06913-FB60-46DC-AD78-DBEB90A18D8E}" srcId="{331060D6-3991-446D-B79C-522C43300ACE}" destId="{3966E744-6378-438F-B9D4-1B86B2F59740}" srcOrd="4" destOrd="0" parTransId="{44ED5ACD-68A0-4C76-AC5D-EF4EF904CF78}" sibTransId="{B90D709E-06E7-492F-A71A-52795FEA7494}"/>
    <dgm:cxn modelId="{B88EA276-E43A-4D4A-948E-09C7F3B0739A}" type="presOf" srcId="{8B4514F1-8C54-4B4F-A1B7-19E272864635}" destId="{26B829EA-DC2E-401C-9638-FFCB79F606D4}" srcOrd="0" destOrd="0" presId="urn:microsoft.com/office/officeart/2005/8/layout/cycle5"/>
    <dgm:cxn modelId="{2BB64331-D82F-4C5A-86F2-F086589B0253}" srcId="{331060D6-3991-446D-B79C-522C43300ACE}" destId="{0736C3C0-2A56-47B6-A5F0-5A57232751E5}" srcOrd="3" destOrd="0" parTransId="{E7551E92-6454-4751-84EE-1F1681D56BB5}" sibTransId="{BE73AE0B-3AD7-4692-9946-66C2FCEBCBCF}"/>
    <dgm:cxn modelId="{C155F493-C6D0-49ED-AB69-FABECEBEC3DB}" type="presOf" srcId="{E71EF707-12CA-4AB9-8704-00E760F80513}" destId="{95D18113-8877-494F-B739-1FC1817447FE}" srcOrd="0" destOrd="0" presId="urn:microsoft.com/office/officeart/2005/8/layout/cycle5"/>
    <dgm:cxn modelId="{F6411C66-0701-458A-B78E-81252B6A31D0}" type="presOf" srcId="{B4C328EB-2049-4255-B35D-F41D0137DD9C}" destId="{33BB9EA6-8839-46C8-BC6B-F4D13E370E8C}" srcOrd="0" destOrd="0" presId="urn:microsoft.com/office/officeart/2005/8/layout/cycle5"/>
    <dgm:cxn modelId="{1234553B-84F2-48CF-BB70-99CE53712976}" type="presOf" srcId="{BE73AE0B-3AD7-4692-9946-66C2FCEBCBCF}" destId="{9A2A6894-717C-45ED-A9E8-276F63D59973}" srcOrd="0" destOrd="0" presId="urn:microsoft.com/office/officeart/2005/8/layout/cycle5"/>
    <dgm:cxn modelId="{91467CC1-0129-4EEA-814F-78ED085117A4}" type="presOf" srcId="{3966E744-6378-438F-B9D4-1B86B2F59740}" destId="{189BD8EE-73C7-4978-BFBE-DAED17A18D35}" srcOrd="0" destOrd="0" presId="urn:microsoft.com/office/officeart/2005/8/layout/cycle5"/>
    <dgm:cxn modelId="{C57B52B1-86F9-417A-9862-86D840DC9554}" srcId="{331060D6-3991-446D-B79C-522C43300ACE}" destId="{97F5D010-FE20-4C1C-B2BB-217ED980BC84}" srcOrd="7" destOrd="0" parTransId="{86B936AF-D360-4B4B-850B-B184084A396D}" sibTransId="{D26CC0F6-8C84-474F-8A03-343F6831151D}"/>
    <dgm:cxn modelId="{C0FE25EA-9466-41CD-81F8-B7E61B972303}" srcId="{331060D6-3991-446D-B79C-522C43300ACE}" destId="{44306D31-4662-4880-8DD2-C7B66662340C}" srcOrd="5" destOrd="0" parTransId="{B8C51A06-D520-48BF-83C6-38C0ED770AC9}" sibTransId="{3F041EAF-E0C8-4C1E-A342-44C3152D34B2}"/>
    <dgm:cxn modelId="{CBC43CCC-DB5E-4689-86A2-5A0EE1F186AF}" type="presOf" srcId="{22ED79AD-3F9B-4986-809C-DBF04BD2F41B}" destId="{C8E1F1C7-F88C-466C-B121-455AE4B99302}" srcOrd="0" destOrd="0" presId="urn:microsoft.com/office/officeart/2005/8/layout/cycle5"/>
    <dgm:cxn modelId="{29B08B9E-E39E-4672-851B-A1DC1D26A0FE}" type="presOf" srcId="{0736C3C0-2A56-47B6-A5F0-5A57232751E5}" destId="{2CE9AFB9-BE1B-4DB7-B0C6-10338DF20AF3}" srcOrd="0" destOrd="0" presId="urn:microsoft.com/office/officeart/2005/8/layout/cycle5"/>
    <dgm:cxn modelId="{6BE335A0-C590-482D-AAC8-822E4E737580}" srcId="{331060D6-3991-446D-B79C-522C43300ACE}" destId="{E71EF707-12CA-4AB9-8704-00E760F80513}" srcOrd="1" destOrd="0" parTransId="{20E24CDD-0F76-4AA4-BC03-04B1306040C1}" sibTransId="{6576E145-8FE5-43D8-A5A8-15DF36DFD8AF}"/>
    <dgm:cxn modelId="{71553AA9-E7A2-43D5-995B-1F1B3FB17077}" type="presOf" srcId="{D26CC0F6-8C84-474F-8A03-343F6831151D}" destId="{959A56FE-8E5A-4B36-A9A9-B4E6DA32E834}" srcOrd="0" destOrd="0" presId="urn:microsoft.com/office/officeart/2005/8/layout/cycle5"/>
    <dgm:cxn modelId="{C2CBD942-E6A4-4058-9045-CE915A4BBBDE}" type="presOf" srcId="{3FA0958A-52D2-455E-8C8D-D956BE8F88BD}" destId="{806E7712-29FA-4713-A764-97214B5C9B47}" srcOrd="0" destOrd="0" presId="urn:microsoft.com/office/officeart/2005/8/layout/cycle5"/>
    <dgm:cxn modelId="{0DE89154-F26E-449D-8D40-438098EBC552}" srcId="{331060D6-3991-446D-B79C-522C43300ACE}" destId="{B4C328EB-2049-4255-B35D-F41D0137DD9C}" srcOrd="2" destOrd="0" parTransId="{46AE7B72-2A92-4171-B7E0-D2B090FA3424}" sibTransId="{3FA0958A-52D2-455E-8C8D-D956BE8F88BD}"/>
    <dgm:cxn modelId="{1EDE5817-1BB4-448B-BC9F-37118FF5AD46}" type="presOf" srcId="{852F3FCA-38F3-4B40-9F55-E5B7601A3B9C}" destId="{08EA19ED-6338-4477-A183-7768612120C4}" srcOrd="0" destOrd="0" presId="urn:microsoft.com/office/officeart/2005/8/layout/cycle5"/>
    <dgm:cxn modelId="{9F1C261E-F195-4591-8E25-D44961B17579}" srcId="{331060D6-3991-446D-B79C-522C43300ACE}" destId="{96937869-B134-457D-94E4-8D3A1ECFC064}" srcOrd="6" destOrd="0" parTransId="{963286EC-DF6B-4593-B11B-C571618BDA7F}" sibTransId="{852F3FCA-38F3-4B40-9F55-E5B7601A3B9C}"/>
    <dgm:cxn modelId="{FDA27F97-6283-468C-80C2-EF0FFEB94E25}" type="presOf" srcId="{96937869-B134-457D-94E4-8D3A1ECFC064}" destId="{F3EBC2D6-78C3-46A7-85D9-CF5DED8F67C7}" srcOrd="0" destOrd="0" presId="urn:microsoft.com/office/officeart/2005/8/layout/cycle5"/>
    <dgm:cxn modelId="{6DF763DF-6044-4853-91A5-F74796B56D7E}" type="presOf" srcId="{331060D6-3991-446D-B79C-522C43300ACE}" destId="{506C7D01-69B1-4223-BB92-5E55E0DA0F7D}" srcOrd="0" destOrd="0" presId="urn:microsoft.com/office/officeart/2005/8/layout/cycle5"/>
    <dgm:cxn modelId="{C35D3A57-4516-476D-9486-E34B5E032D1A}" type="presOf" srcId="{97F5D010-FE20-4C1C-B2BB-217ED980BC84}" destId="{2B5E2730-FA6C-47E9-97E9-635715159730}" srcOrd="0" destOrd="0" presId="urn:microsoft.com/office/officeart/2005/8/layout/cycle5"/>
    <dgm:cxn modelId="{BEEAB1A9-BE6B-4B1E-AC10-69D512306AA4}" type="presOf" srcId="{6576E145-8FE5-43D8-A5A8-15DF36DFD8AF}" destId="{07393135-5A8B-4419-A505-F3242E75599B}" srcOrd="0" destOrd="0" presId="urn:microsoft.com/office/officeart/2005/8/layout/cycle5"/>
    <dgm:cxn modelId="{589FD8F1-815F-4CD0-8D22-A06977EF40CA}" type="presOf" srcId="{B90D709E-06E7-492F-A71A-52795FEA7494}" destId="{D7D98565-C196-4FDB-9637-1B6DD8CF9F10}" srcOrd="0" destOrd="0" presId="urn:microsoft.com/office/officeart/2005/8/layout/cycle5"/>
    <dgm:cxn modelId="{4D6B90E5-4802-4ABB-95DA-22AF0507EC34}" type="presOf" srcId="{3F041EAF-E0C8-4C1E-A342-44C3152D34B2}" destId="{922C6376-0F05-4AF6-A834-203ACA1E6F7C}" srcOrd="0" destOrd="0" presId="urn:microsoft.com/office/officeart/2005/8/layout/cycle5"/>
    <dgm:cxn modelId="{0C9AFB2F-6596-40F1-9FE9-A3558E3AA9DF}" type="presOf" srcId="{44306D31-4662-4880-8DD2-C7B66662340C}" destId="{B3BC8CB9-3B87-4A9F-9534-F2CCCB3854C2}" srcOrd="0" destOrd="0" presId="urn:microsoft.com/office/officeart/2005/8/layout/cycle5"/>
    <dgm:cxn modelId="{D34E8E06-66F4-42C1-A846-FA58F86DF9FC}" type="presParOf" srcId="{506C7D01-69B1-4223-BB92-5E55E0DA0F7D}" destId="{26B829EA-DC2E-401C-9638-FFCB79F606D4}" srcOrd="0" destOrd="0" presId="urn:microsoft.com/office/officeart/2005/8/layout/cycle5"/>
    <dgm:cxn modelId="{A1F5DDC0-A5CD-4346-8FA8-0B456BE4DA2F}" type="presParOf" srcId="{506C7D01-69B1-4223-BB92-5E55E0DA0F7D}" destId="{49BBB0FE-D587-4153-88AA-4680A5D06E9C}" srcOrd="1" destOrd="0" presId="urn:microsoft.com/office/officeart/2005/8/layout/cycle5"/>
    <dgm:cxn modelId="{109FFE50-C2B9-4745-B3D7-5AE7549C5BF6}" type="presParOf" srcId="{506C7D01-69B1-4223-BB92-5E55E0DA0F7D}" destId="{C8E1F1C7-F88C-466C-B121-455AE4B99302}" srcOrd="2" destOrd="0" presId="urn:microsoft.com/office/officeart/2005/8/layout/cycle5"/>
    <dgm:cxn modelId="{022E2703-6940-42EC-90C7-E40860DD8881}" type="presParOf" srcId="{506C7D01-69B1-4223-BB92-5E55E0DA0F7D}" destId="{95D18113-8877-494F-B739-1FC1817447FE}" srcOrd="3" destOrd="0" presId="urn:microsoft.com/office/officeart/2005/8/layout/cycle5"/>
    <dgm:cxn modelId="{35037A17-5538-40D6-897E-90611775BC5E}" type="presParOf" srcId="{506C7D01-69B1-4223-BB92-5E55E0DA0F7D}" destId="{A4D83E1F-6211-4774-BDB9-DD6839A6D2A8}" srcOrd="4" destOrd="0" presId="urn:microsoft.com/office/officeart/2005/8/layout/cycle5"/>
    <dgm:cxn modelId="{E6B1AE5B-F768-4568-A959-2BF0A5130F2A}" type="presParOf" srcId="{506C7D01-69B1-4223-BB92-5E55E0DA0F7D}" destId="{07393135-5A8B-4419-A505-F3242E75599B}" srcOrd="5" destOrd="0" presId="urn:microsoft.com/office/officeart/2005/8/layout/cycle5"/>
    <dgm:cxn modelId="{55AFD39E-CCA0-4C7C-B29C-60FB85BA3907}" type="presParOf" srcId="{506C7D01-69B1-4223-BB92-5E55E0DA0F7D}" destId="{33BB9EA6-8839-46C8-BC6B-F4D13E370E8C}" srcOrd="6" destOrd="0" presId="urn:microsoft.com/office/officeart/2005/8/layout/cycle5"/>
    <dgm:cxn modelId="{FC4E0E23-943C-4143-A666-0C82FA0B087E}" type="presParOf" srcId="{506C7D01-69B1-4223-BB92-5E55E0DA0F7D}" destId="{C7318168-BB90-46EA-8107-E98B45B5F14E}" srcOrd="7" destOrd="0" presId="urn:microsoft.com/office/officeart/2005/8/layout/cycle5"/>
    <dgm:cxn modelId="{C37C420D-9F2B-4CDA-89D4-855B92FE9C75}" type="presParOf" srcId="{506C7D01-69B1-4223-BB92-5E55E0DA0F7D}" destId="{806E7712-29FA-4713-A764-97214B5C9B47}" srcOrd="8" destOrd="0" presId="urn:microsoft.com/office/officeart/2005/8/layout/cycle5"/>
    <dgm:cxn modelId="{D7637D7B-EA58-486E-8C2F-AF4DE117F229}" type="presParOf" srcId="{506C7D01-69B1-4223-BB92-5E55E0DA0F7D}" destId="{2CE9AFB9-BE1B-4DB7-B0C6-10338DF20AF3}" srcOrd="9" destOrd="0" presId="urn:microsoft.com/office/officeart/2005/8/layout/cycle5"/>
    <dgm:cxn modelId="{44B582EA-661F-43B8-A95E-0473E0DEF76F}" type="presParOf" srcId="{506C7D01-69B1-4223-BB92-5E55E0DA0F7D}" destId="{E48FCD58-73B4-4F1D-B183-113A176AF0BC}" srcOrd="10" destOrd="0" presId="urn:microsoft.com/office/officeart/2005/8/layout/cycle5"/>
    <dgm:cxn modelId="{8437EC09-F326-4418-A4D4-5E6C7513DC7A}" type="presParOf" srcId="{506C7D01-69B1-4223-BB92-5E55E0DA0F7D}" destId="{9A2A6894-717C-45ED-A9E8-276F63D59973}" srcOrd="11" destOrd="0" presId="urn:microsoft.com/office/officeart/2005/8/layout/cycle5"/>
    <dgm:cxn modelId="{0F03492E-37AE-4734-90E5-B794CD220CD8}" type="presParOf" srcId="{506C7D01-69B1-4223-BB92-5E55E0DA0F7D}" destId="{189BD8EE-73C7-4978-BFBE-DAED17A18D35}" srcOrd="12" destOrd="0" presId="urn:microsoft.com/office/officeart/2005/8/layout/cycle5"/>
    <dgm:cxn modelId="{4F734C6F-04C5-4D16-A24A-38AD38ED8883}" type="presParOf" srcId="{506C7D01-69B1-4223-BB92-5E55E0DA0F7D}" destId="{4DBA3474-F74D-4C16-9BCB-E969C47A5FC6}" srcOrd="13" destOrd="0" presId="urn:microsoft.com/office/officeart/2005/8/layout/cycle5"/>
    <dgm:cxn modelId="{652738A3-CE9E-443F-A8FB-110B21002053}" type="presParOf" srcId="{506C7D01-69B1-4223-BB92-5E55E0DA0F7D}" destId="{D7D98565-C196-4FDB-9637-1B6DD8CF9F10}" srcOrd="14" destOrd="0" presId="urn:microsoft.com/office/officeart/2005/8/layout/cycle5"/>
    <dgm:cxn modelId="{18F102AF-CBD2-443A-8A33-4C5E6B83B6C8}" type="presParOf" srcId="{506C7D01-69B1-4223-BB92-5E55E0DA0F7D}" destId="{B3BC8CB9-3B87-4A9F-9534-F2CCCB3854C2}" srcOrd="15" destOrd="0" presId="urn:microsoft.com/office/officeart/2005/8/layout/cycle5"/>
    <dgm:cxn modelId="{62678FE7-04E1-4A68-B4E7-9B130EEA1EDA}" type="presParOf" srcId="{506C7D01-69B1-4223-BB92-5E55E0DA0F7D}" destId="{B55593A7-DD3D-4CB5-BB3E-DD094385FC5A}" srcOrd="16" destOrd="0" presId="urn:microsoft.com/office/officeart/2005/8/layout/cycle5"/>
    <dgm:cxn modelId="{5D144ADF-66D0-4508-9B5F-4020E24562BA}" type="presParOf" srcId="{506C7D01-69B1-4223-BB92-5E55E0DA0F7D}" destId="{922C6376-0F05-4AF6-A834-203ACA1E6F7C}" srcOrd="17" destOrd="0" presId="urn:microsoft.com/office/officeart/2005/8/layout/cycle5"/>
    <dgm:cxn modelId="{58B3EA3A-EE0D-46E9-AAFA-F84700DA3A74}" type="presParOf" srcId="{506C7D01-69B1-4223-BB92-5E55E0DA0F7D}" destId="{F3EBC2D6-78C3-46A7-85D9-CF5DED8F67C7}" srcOrd="18" destOrd="0" presId="urn:microsoft.com/office/officeart/2005/8/layout/cycle5"/>
    <dgm:cxn modelId="{5225B8D0-9DAF-4751-AB04-819B14976EE2}" type="presParOf" srcId="{506C7D01-69B1-4223-BB92-5E55E0DA0F7D}" destId="{21E653A3-B6B1-4F56-A798-E16AB794CFD2}" srcOrd="19" destOrd="0" presId="urn:microsoft.com/office/officeart/2005/8/layout/cycle5"/>
    <dgm:cxn modelId="{0F00089B-461B-4BCD-A29F-B0B990E5A0BB}" type="presParOf" srcId="{506C7D01-69B1-4223-BB92-5E55E0DA0F7D}" destId="{08EA19ED-6338-4477-A183-7768612120C4}" srcOrd="20" destOrd="0" presId="urn:microsoft.com/office/officeart/2005/8/layout/cycle5"/>
    <dgm:cxn modelId="{5878E0D2-ECD5-40D7-984C-6CBEA86C1316}" type="presParOf" srcId="{506C7D01-69B1-4223-BB92-5E55E0DA0F7D}" destId="{2B5E2730-FA6C-47E9-97E9-635715159730}" srcOrd="21" destOrd="0" presId="urn:microsoft.com/office/officeart/2005/8/layout/cycle5"/>
    <dgm:cxn modelId="{1AB4E758-68BB-4BAD-9167-7B4E7767F6A7}" type="presParOf" srcId="{506C7D01-69B1-4223-BB92-5E55E0DA0F7D}" destId="{70C26545-BACF-4F18-AB5B-700639CFC41F}" srcOrd="22" destOrd="0" presId="urn:microsoft.com/office/officeart/2005/8/layout/cycle5"/>
    <dgm:cxn modelId="{22399C8A-ADC3-4CB2-97DB-A936BFC99ACA}" type="presParOf" srcId="{506C7D01-69B1-4223-BB92-5E55E0DA0F7D}" destId="{959A56FE-8E5A-4B36-A9A9-B4E6DA32E834}" srcOrd="23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45843A-A7C5-4001-8D6E-70EE305D2814}" type="datetimeFigureOut">
              <a:rPr lang="en-US" smtClean="0"/>
              <a:t>27-Jul-17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D44DB-850C-484D-B96D-BFF9B0A4C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781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Has the impact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57BE1-5680-42AC-8695-768B723B5DF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078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27-Jul-17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27-Jul-17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27-Jul-17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27-Jul-17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27-Jul-17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27-Jul-17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27-Jul-17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27-Jul-17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27-Jul-17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27-Jul-17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27-Jul-17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27-Jul-17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l">
              <a:spcBef>
                <a:spcPct val="0"/>
              </a:spcBef>
            </a:pPr>
            <a:r>
              <a:rPr lang="en-US" altLang="en-US" dirty="0">
                <a:solidFill>
                  <a:schemeClr val="tx1"/>
                </a:solidFill>
              </a:rPr>
              <a:t>Prof. S K BAWA</a:t>
            </a:r>
          </a:p>
          <a:p>
            <a:pPr algn="l">
              <a:spcBef>
                <a:spcPct val="0"/>
              </a:spcBef>
            </a:pPr>
            <a:r>
              <a:rPr lang="en-US" altLang="en-US" dirty="0"/>
              <a:t>Central University of Punjab</a:t>
            </a:r>
          </a:p>
          <a:p>
            <a:pPr algn="l">
              <a:spcBef>
                <a:spcPct val="0"/>
              </a:spcBef>
            </a:pPr>
            <a:r>
              <a:rPr lang="en-US" altLang="en-US" dirty="0">
                <a:solidFill>
                  <a:schemeClr val="tx1"/>
                </a:solidFill>
              </a:rPr>
              <a:t>Bathinda</a:t>
            </a:r>
            <a:endParaRPr lang="en-IN" alt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95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85800"/>
            <a:ext cx="5943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Why – YOU ?</a:t>
            </a:r>
            <a:endParaRPr lang="en-US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Bookman Old Style" panose="02050604050505020204" pitchFamily="18" charset="0"/>
              </a:rPr>
              <a:t>To get a degree</a:t>
            </a:r>
          </a:p>
          <a:p>
            <a:r>
              <a:rPr lang="en-US" sz="3600" dirty="0" smtClean="0">
                <a:latin typeface="Bookman Old Style" panose="02050604050505020204" pitchFamily="18" charset="0"/>
              </a:rPr>
              <a:t>Desire to get satisfaction from creative work</a:t>
            </a:r>
          </a:p>
          <a:p>
            <a:r>
              <a:rPr lang="en-US" sz="3600" dirty="0" smtClean="0">
                <a:latin typeface="Bookman Old Style" panose="02050604050505020204" pitchFamily="18" charset="0"/>
              </a:rPr>
              <a:t>Concern over practical problems to be solved through research</a:t>
            </a:r>
            <a:endParaRPr lang="en-US" sz="3600" dirty="0">
              <a:latin typeface="Bookman Old Style" panose="02050604050505020204" pitchFamily="18" charset="0"/>
            </a:endParaRPr>
          </a:p>
        </p:txBody>
      </p:sp>
      <p:pic>
        <p:nvPicPr>
          <p:cNvPr id="4" name="Picture 2" descr="C:\Users\S D SINGH\Documents\Home\Common\Academics\PPT\Educational Research\Images\Edu. research 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96401" y="228600"/>
            <a:ext cx="999699" cy="893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4110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8240" y="838200"/>
            <a:ext cx="10363200" cy="85648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860000"/>
                </a:solidFill>
                <a:latin typeface="Bookman Old Style" panose="02050604050505020204" pitchFamily="18" charset="0"/>
              </a:rPr>
              <a:t>Can I Do Research……….?</a:t>
            </a:r>
            <a:endParaRPr lang="en-US" b="1" dirty="0">
              <a:solidFill>
                <a:srgbClr val="86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676400"/>
            <a:ext cx="7863840" cy="4389120"/>
          </a:xfrm>
        </p:spPr>
        <p:txBody>
          <a:bodyPr>
            <a:noAutofit/>
          </a:bodyPr>
          <a:lstStyle/>
          <a:p>
            <a:pPr algn="just"/>
            <a:r>
              <a:rPr lang="en-US" sz="3600" dirty="0" smtClean="0">
                <a:latin typeface="Bookman Old Style" panose="02050604050505020204" pitchFamily="18" charset="0"/>
              </a:rPr>
              <a:t>Confidence</a:t>
            </a:r>
          </a:p>
          <a:p>
            <a:pPr algn="just"/>
            <a:r>
              <a:rPr lang="en-US" sz="3600" dirty="0" smtClean="0">
                <a:latin typeface="Bookman Old Style" panose="02050604050505020204" pitchFamily="18" charset="0"/>
              </a:rPr>
              <a:t>Hard Work</a:t>
            </a:r>
          </a:p>
          <a:p>
            <a:pPr algn="just"/>
            <a:r>
              <a:rPr lang="en-US" sz="3600" dirty="0" smtClean="0">
                <a:latin typeface="Bookman Old Style" panose="02050604050505020204" pitchFamily="18" charset="0"/>
              </a:rPr>
              <a:t>Experience </a:t>
            </a:r>
          </a:p>
          <a:p>
            <a:pPr algn="just"/>
            <a:r>
              <a:rPr lang="en-US" sz="3600" dirty="0" smtClean="0">
                <a:latin typeface="Bookman Old Style" panose="02050604050505020204" pitchFamily="18" charset="0"/>
              </a:rPr>
              <a:t>Careful Planning</a:t>
            </a:r>
          </a:p>
          <a:p>
            <a:pPr algn="just"/>
            <a:r>
              <a:rPr lang="en-US" sz="3600" dirty="0" smtClean="0">
                <a:latin typeface="Bookman Old Style" panose="02050604050505020204" pitchFamily="18" charset="0"/>
              </a:rPr>
              <a:t>Commitment</a:t>
            </a:r>
          </a:p>
          <a:p>
            <a:pPr algn="just"/>
            <a:r>
              <a:rPr lang="en-US" sz="3600" dirty="0" smtClean="0">
                <a:latin typeface="Bookman Old Style" panose="02050604050505020204" pitchFamily="18" charset="0"/>
              </a:rPr>
              <a:t>Sacrifice</a:t>
            </a:r>
          </a:p>
          <a:p>
            <a:pPr algn="just"/>
            <a:r>
              <a:rPr lang="en-US" sz="3600" dirty="0" smtClean="0">
                <a:latin typeface="Bookman Old Style" panose="02050604050505020204" pitchFamily="18" charset="0"/>
              </a:rPr>
              <a:t>Patience </a:t>
            </a:r>
          </a:p>
        </p:txBody>
      </p:sp>
    </p:spTree>
    <p:extLst>
      <p:ext uri="{BB962C8B-B14F-4D97-AF65-F5344CB8AC3E}">
        <p14:creationId xmlns:p14="http://schemas.microsoft.com/office/powerpoint/2010/main" val="357395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381000"/>
            <a:ext cx="9479280" cy="9144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Process  of Research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693328458"/>
              </p:ext>
            </p:extLst>
          </p:nvPr>
        </p:nvGraphicFramePr>
        <p:xfrm>
          <a:off x="2514600" y="1397000"/>
          <a:ext cx="71628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257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man Old Style" panose="02050604050505020204" pitchFamily="18" charset="0"/>
              </a:rPr>
              <a:t>Criteria of good Research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52628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Bookman Old Style" panose="02050604050505020204" pitchFamily="18" charset="0"/>
              </a:rPr>
              <a:t>Clearly defined purpose</a:t>
            </a:r>
          </a:p>
          <a:p>
            <a:r>
              <a:rPr lang="en-US" sz="2800" dirty="0" smtClean="0">
                <a:latin typeface="Bookman Old Style" panose="02050604050505020204" pitchFamily="18" charset="0"/>
              </a:rPr>
              <a:t>Well described procedure to keep continuity</a:t>
            </a:r>
          </a:p>
          <a:p>
            <a:r>
              <a:rPr lang="en-US" sz="2800" dirty="0" smtClean="0">
                <a:latin typeface="Bookman Old Style" panose="02050604050505020204" pitchFamily="18" charset="0"/>
              </a:rPr>
              <a:t>Carefully planned research design</a:t>
            </a:r>
          </a:p>
          <a:p>
            <a:r>
              <a:rPr lang="en-US" sz="2800" dirty="0" smtClean="0">
                <a:latin typeface="Bookman Old Style" panose="02050604050505020204" pitchFamily="18" charset="0"/>
              </a:rPr>
              <a:t>Objectivity in reporting (frankness in limitations)</a:t>
            </a:r>
          </a:p>
          <a:p>
            <a:r>
              <a:rPr lang="en-US" sz="2800" dirty="0" smtClean="0">
                <a:latin typeface="Bookman Old Style" panose="02050604050505020204" pitchFamily="18" charset="0"/>
              </a:rPr>
              <a:t>Appropriate use of techniques in analyzing the data </a:t>
            </a:r>
          </a:p>
          <a:p>
            <a:r>
              <a:rPr lang="en-US" sz="2800" dirty="0" smtClean="0">
                <a:latin typeface="Bookman Old Style" panose="02050604050505020204" pitchFamily="18" charset="0"/>
              </a:rPr>
              <a:t>Drawing conclusions on justified basis</a:t>
            </a:r>
          </a:p>
          <a:p>
            <a:r>
              <a:rPr lang="en-US" sz="2800" dirty="0" smtClean="0">
                <a:latin typeface="Bookman Old Style" panose="02050604050505020204" pitchFamily="18" charset="0"/>
              </a:rPr>
              <a:t>Confidence and person of integrity</a:t>
            </a:r>
          </a:p>
          <a:p>
            <a:r>
              <a:rPr lang="en-US" sz="2800" dirty="0" smtClean="0">
                <a:latin typeface="Bookman Old Style" panose="02050604050505020204" pitchFamily="18" charset="0"/>
              </a:rPr>
              <a:t>systematic ,logical, empirical and replicable research</a:t>
            </a:r>
            <a:endParaRPr lang="en-US" sz="2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7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82385"/>
            <a:ext cx="11369040" cy="1492132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Bookman Old Style" panose="02050604050505020204" pitchFamily="18" charset="0"/>
              </a:rPr>
              <a:t/>
            </a:r>
            <a:br>
              <a:rPr lang="en-US" sz="4800" dirty="0" smtClean="0">
                <a:latin typeface="Bookman Old Style" panose="02050604050505020204" pitchFamily="18" charset="0"/>
              </a:rPr>
            </a:br>
            <a:r>
              <a:rPr lang="en-US" sz="4800" dirty="0" smtClean="0">
                <a:latin typeface="Bookman Old Style" panose="02050604050505020204" pitchFamily="18" charset="0"/>
              </a:rPr>
              <a:t>Challenges of researchers</a:t>
            </a:r>
            <a:endParaRPr lang="en-US" sz="4800" dirty="0"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133600"/>
            <a:ext cx="8229600" cy="4191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Bookman Old Style" panose="02050604050505020204" pitchFamily="18" charset="0"/>
              </a:rPr>
              <a:t>Lack of scientific training</a:t>
            </a:r>
          </a:p>
          <a:p>
            <a:r>
              <a:rPr lang="en-US" sz="3200" dirty="0" smtClean="0">
                <a:latin typeface="Bookman Old Style" panose="02050604050505020204" pitchFamily="18" charset="0"/>
              </a:rPr>
              <a:t>No code of conduct for researchers</a:t>
            </a:r>
          </a:p>
          <a:p>
            <a:r>
              <a:rPr lang="en-US" sz="3200" dirty="0" smtClean="0">
                <a:latin typeface="Bookman Old Style" panose="02050604050505020204" pitchFamily="18" charset="0"/>
              </a:rPr>
              <a:t>Overlapping of research</a:t>
            </a:r>
          </a:p>
          <a:p>
            <a:r>
              <a:rPr lang="en-US" sz="3200" dirty="0" smtClean="0">
                <a:latin typeface="Bookman Old Style" panose="02050604050505020204" pitchFamily="18" charset="0"/>
              </a:rPr>
              <a:t>Acquiring genuine data</a:t>
            </a:r>
          </a:p>
          <a:p>
            <a:r>
              <a:rPr lang="en-US" sz="3200" dirty="0" smtClean="0">
                <a:latin typeface="Bookman Old Style" panose="02050604050505020204" pitchFamily="18" charset="0"/>
              </a:rPr>
              <a:t>Less interaction between research </a:t>
            </a:r>
            <a:r>
              <a:rPr lang="en-US" sz="3200" dirty="0" err="1" smtClean="0">
                <a:latin typeface="Bookman Old Style" panose="02050604050505020204" pitchFamily="18" charset="0"/>
              </a:rPr>
              <a:t>deptts</a:t>
            </a:r>
            <a:r>
              <a:rPr lang="en-US" sz="3200" dirty="0" smtClean="0">
                <a:latin typeface="Bookman Old Style" panose="02050604050505020204" pitchFamily="18" charset="0"/>
              </a:rPr>
              <a:t> and users</a:t>
            </a:r>
            <a:endParaRPr lang="en-US" sz="32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64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man Old Style" panose="02050604050505020204" pitchFamily="18" charset="0"/>
              </a:rPr>
              <a:t>Types of research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432560"/>
            <a:ext cx="10178322" cy="515111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Exploratory or </a:t>
            </a:r>
            <a:r>
              <a:rPr lang="en-US" sz="3200" dirty="0" err="1" smtClean="0"/>
              <a:t>formulative</a:t>
            </a:r>
            <a:r>
              <a:rPr lang="en-US" sz="3200" dirty="0" smtClean="0"/>
              <a:t> (Familiarity or gaining new insights</a:t>
            </a:r>
          </a:p>
          <a:p>
            <a:r>
              <a:rPr lang="en-US" sz="3200" dirty="0" smtClean="0"/>
              <a:t>Descriptive (</a:t>
            </a:r>
            <a:r>
              <a:rPr lang="en-US" sz="3200" dirty="0" err="1" smtClean="0"/>
              <a:t>ind</a:t>
            </a:r>
            <a:r>
              <a:rPr lang="en-US" sz="3200" dirty="0" smtClean="0"/>
              <a:t>, group, situation)</a:t>
            </a:r>
          </a:p>
          <a:p>
            <a:r>
              <a:rPr lang="en-US" sz="3200" dirty="0" smtClean="0"/>
              <a:t>Diagnostic (frequency of occurrence)</a:t>
            </a:r>
          </a:p>
          <a:p>
            <a:r>
              <a:rPr lang="en-US" sz="3200" dirty="0" smtClean="0"/>
              <a:t>Hypotheses testing (causal relationship between variables</a:t>
            </a:r>
          </a:p>
          <a:p>
            <a:r>
              <a:rPr lang="en-US" sz="3200" dirty="0" smtClean="0"/>
              <a:t>Analytical (available information)</a:t>
            </a:r>
          </a:p>
          <a:p>
            <a:r>
              <a:rPr lang="en-US" sz="3200" dirty="0" smtClean="0"/>
              <a:t>Ex post facto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00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899160"/>
            <a:ext cx="10178322" cy="554736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Bookman Old Style" panose="02050604050505020204" pitchFamily="18" charset="0"/>
              </a:rPr>
              <a:t>Applied (immediate action)</a:t>
            </a:r>
          </a:p>
          <a:p>
            <a:r>
              <a:rPr lang="en-US" sz="3200" dirty="0" smtClean="0">
                <a:latin typeface="Bookman Old Style" panose="02050604050505020204" pitchFamily="18" charset="0"/>
              </a:rPr>
              <a:t>Fundamental (to build theories) –</a:t>
            </a:r>
            <a:r>
              <a:rPr lang="en-US" sz="3200" dirty="0" err="1" smtClean="0">
                <a:latin typeface="Bookman Old Style" panose="02050604050505020204" pitchFamily="18" charset="0"/>
              </a:rPr>
              <a:t>maths</a:t>
            </a:r>
            <a:endParaRPr lang="en-US" sz="3200" dirty="0" smtClean="0">
              <a:latin typeface="Bookman Old Style" panose="02050604050505020204" pitchFamily="18" charset="0"/>
            </a:endParaRPr>
          </a:p>
          <a:p>
            <a:r>
              <a:rPr lang="en-US" sz="3200" dirty="0" smtClean="0">
                <a:latin typeface="Bookman Old Style" panose="02050604050505020204" pitchFamily="18" charset="0"/>
              </a:rPr>
              <a:t>Quantitative</a:t>
            </a:r>
          </a:p>
          <a:p>
            <a:r>
              <a:rPr lang="en-US" sz="3200" dirty="0" smtClean="0">
                <a:latin typeface="Bookman Old Style" panose="02050604050505020204" pitchFamily="18" charset="0"/>
              </a:rPr>
              <a:t>Qualitative</a:t>
            </a:r>
          </a:p>
          <a:p>
            <a:r>
              <a:rPr lang="en-US" sz="3200" dirty="0" smtClean="0">
                <a:latin typeface="Bookman Old Style" panose="02050604050505020204" pitchFamily="18" charset="0"/>
              </a:rPr>
              <a:t>Conceptual ( abstract idea)</a:t>
            </a:r>
          </a:p>
          <a:p>
            <a:r>
              <a:rPr lang="en-US" sz="3200" dirty="0" smtClean="0">
                <a:latin typeface="Bookman Old Style" panose="02050604050505020204" pitchFamily="18" charset="0"/>
              </a:rPr>
              <a:t>Empirical (data based-experience and observation)</a:t>
            </a:r>
          </a:p>
          <a:p>
            <a:r>
              <a:rPr lang="en-US" sz="3200" dirty="0" smtClean="0">
                <a:latin typeface="Bookman Old Style" panose="02050604050505020204" pitchFamily="18" charset="0"/>
              </a:rPr>
              <a:t>Experimental (manipulation of variables)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9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man Old Style" panose="02050604050505020204" pitchFamily="18" charset="0"/>
              </a:rPr>
              <a:t>Based on purpose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508760"/>
            <a:ext cx="10178322" cy="5090159"/>
          </a:xfrm>
        </p:spPr>
        <p:txBody>
          <a:bodyPr/>
          <a:lstStyle/>
          <a:p>
            <a:r>
              <a:rPr lang="en-US" sz="3600" dirty="0" smtClean="0"/>
              <a:t>One time/longitudinal (confined to a time period)</a:t>
            </a:r>
          </a:p>
          <a:p>
            <a:r>
              <a:rPr lang="en-US" sz="3600" dirty="0" smtClean="0"/>
              <a:t>Field setting/laboratory research (environment)</a:t>
            </a:r>
          </a:p>
          <a:p>
            <a:r>
              <a:rPr lang="en-US" sz="3600" dirty="0" smtClean="0"/>
              <a:t>Clinical or diagnostic (case)</a:t>
            </a:r>
          </a:p>
          <a:p>
            <a:r>
              <a:rPr lang="en-US" sz="3600" dirty="0" smtClean="0"/>
              <a:t>Historical (documents ,remains ,ideas of past )</a:t>
            </a:r>
          </a:p>
          <a:p>
            <a:r>
              <a:rPr lang="en-US" sz="3600" dirty="0" smtClean="0"/>
              <a:t>Conclusion oriented/decision oriented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9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2385"/>
            <a:ext cx="10515600" cy="1492132"/>
          </a:xfrm>
        </p:spPr>
        <p:txBody>
          <a:bodyPr/>
          <a:lstStyle/>
          <a:p>
            <a:r>
              <a:rPr lang="en-US" dirty="0" smtClean="0">
                <a:latin typeface="Bookman Old Style" panose="02050604050505020204" pitchFamily="18" charset="0"/>
              </a:rPr>
              <a:t>Approaches of research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417321"/>
            <a:ext cx="10178322" cy="4462272"/>
          </a:xfrm>
        </p:spPr>
        <p:txBody>
          <a:bodyPr>
            <a:noAutofit/>
          </a:bodyPr>
          <a:lstStyle/>
          <a:p>
            <a:r>
              <a:rPr lang="en-US" sz="2800" dirty="0" smtClean="0"/>
              <a:t>Quantitative (generalization of data in </a:t>
            </a:r>
            <a:r>
              <a:rPr lang="en-US" sz="2800" dirty="0" err="1" smtClean="0"/>
              <a:t>Quan</a:t>
            </a:r>
            <a:r>
              <a:rPr lang="en-US" sz="2800" dirty="0" smtClean="0"/>
              <a:t>. Form)</a:t>
            </a:r>
          </a:p>
          <a:p>
            <a:r>
              <a:rPr lang="en-US" sz="2800" dirty="0" smtClean="0"/>
              <a:t>Qualitative </a:t>
            </a:r>
          </a:p>
          <a:p>
            <a:r>
              <a:rPr lang="en-US" sz="2800" dirty="0" smtClean="0"/>
              <a:t>Triangulation- </a:t>
            </a:r>
            <a:r>
              <a:rPr lang="en-US" sz="2800" b="1" dirty="0" smtClean="0"/>
              <a:t>time</a:t>
            </a:r>
            <a:r>
              <a:rPr lang="en-US" sz="2800" dirty="0" smtClean="0"/>
              <a:t>, </a:t>
            </a:r>
            <a:r>
              <a:rPr lang="en-US" sz="2800" b="1" dirty="0" smtClean="0"/>
              <a:t>combined leve</a:t>
            </a:r>
            <a:r>
              <a:rPr lang="en-US" sz="2800" dirty="0" smtClean="0"/>
              <a:t>l- individual, group, organization ,</a:t>
            </a:r>
            <a:r>
              <a:rPr lang="en-US" sz="2800" b="1" dirty="0" smtClean="0"/>
              <a:t>theoretical</a:t>
            </a:r>
            <a:r>
              <a:rPr lang="en-US" sz="2800" dirty="0" smtClean="0"/>
              <a:t> – on alternative theories, </a:t>
            </a:r>
            <a:r>
              <a:rPr lang="en-US" sz="2800" b="1" dirty="0" smtClean="0"/>
              <a:t>investigator</a:t>
            </a:r>
            <a:r>
              <a:rPr lang="en-US" sz="2800" dirty="0" smtClean="0"/>
              <a:t>- more than one observer</a:t>
            </a:r>
          </a:p>
          <a:p>
            <a:r>
              <a:rPr lang="en-US" sz="2800" dirty="0" smtClean="0"/>
              <a:t>Inferential (to form data base to build relationship between variables )</a:t>
            </a:r>
          </a:p>
          <a:p>
            <a:r>
              <a:rPr lang="en-US" sz="2800" dirty="0" smtClean="0"/>
              <a:t>Experimental </a:t>
            </a:r>
          </a:p>
          <a:p>
            <a:r>
              <a:rPr lang="en-US" sz="2800" dirty="0" smtClean="0"/>
              <a:t>Simulation (building models for understanding future conditions)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5046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67512"/>
            <a:ext cx="5257800" cy="856488"/>
          </a:xfrm>
        </p:spPr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History</a:t>
            </a:r>
            <a:endParaRPr lang="en-US" b="1" i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828800"/>
            <a:ext cx="8229600" cy="3962400"/>
          </a:xfrm>
        </p:spPr>
        <p:txBody>
          <a:bodyPr>
            <a:noAutofit/>
          </a:bodyPr>
          <a:lstStyle/>
          <a:p>
            <a:r>
              <a:rPr lang="en-US" sz="2800" dirty="0">
                <a:latin typeface="Bookman Old Style" panose="02050604050505020204" pitchFamily="18" charset="0"/>
              </a:rPr>
              <a:t>Super natural powers controlling the things</a:t>
            </a:r>
          </a:p>
          <a:p>
            <a:r>
              <a:rPr lang="en-US" sz="2800" dirty="0">
                <a:latin typeface="Bookman Old Style" panose="02050604050505020204" pitchFamily="18" charset="0"/>
              </a:rPr>
              <a:t>Authority of priest hood</a:t>
            </a:r>
          </a:p>
          <a:p>
            <a:r>
              <a:rPr lang="en-US" sz="2800" dirty="0">
                <a:latin typeface="Bookman Old Style" panose="02050604050505020204" pitchFamily="18" charset="0"/>
              </a:rPr>
              <a:t>Observed orderliness of nature – cause and effect relationship –discovered that predictions can be made with reasonable accuracy</a:t>
            </a:r>
          </a:p>
          <a:p>
            <a:r>
              <a:rPr lang="en-US" sz="2800" dirty="0">
                <a:latin typeface="Bookman Old Style" panose="02050604050505020204" pitchFamily="18" charset="0"/>
              </a:rPr>
              <a:t>Collection of empirical evidence</a:t>
            </a:r>
          </a:p>
          <a:p>
            <a:r>
              <a:rPr lang="en-US" sz="2800" dirty="0">
                <a:latin typeface="Bookman Old Style" panose="02050604050505020204" pitchFamily="18" charset="0"/>
              </a:rPr>
              <a:t>Thinking systematically and era of logic began</a:t>
            </a:r>
          </a:p>
          <a:p>
            <a:endParaRPr lang="en-US" sz="2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75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371600"/>
            <a:ext cx="8229600" cy="4495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/>
              <a:t>Deductive reasoning </a:t>
            </a:r>
            <a:r>
              <a:rPr lang="en-US" sz="2800" dirty="0"/>
              <a:t>–general to specific (strict discipline is required to control the class. ‘A’ student is creating indiscipline. ----thrown out of the class for a week)</a:t>
            </a:r>
          </a:p>
          <a:p>
            <a:pPr>
              <a:lnSpc>
                <a:spcPct val="150000"/>
              </a:lnSpc>
            </a:pPr>
            <a:r>
              <a:rPr lang="en-US" sz="2800" b="1" dirty="0"/>
              <a:t>Inductive reasoning </a:t>
            </a:r>
            <a:r>
              <a:rPr lang="en-US" sz="2800" dirty="0"/>
              <a:t>– specific to general (‘A’ student is arrogant in the class due to poor family environment. Every student has the impact of family environment) 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800" dirty="0"/>
              <a:t> </a:t>
            </a:r>
          </a:p>
          <a:p>
            <a:pPr algn="just">
              <a:lnSpc>
                <a:spcPct val="150000"/>
              </a:lnSpc>
            </a:pPr>
            <a:endParaRPr lang="en-US" sz="2800" dirty="0"/>
          </a:p>
        </p:txBody>
      </p:sp>
      <p:pic>
        <p:nvPicPr>
          <p:cNvPr id="4" name="Picture 2" descr="C:\Users\S D SINGH\Documents\Home\Common\Academics\PPT\Educational Research\Images\Edu. research 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96401" y="228600"/>
            <a:ext cx="999699" cy="893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0" y="609600"/>
            <a:ext cx="5257800" cy="609600"/>
          </a:xfrm>
        </p:spPr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History</a:t>
            </a:r>
            <a:r>
              <a:rPr lang="en-US" sz="3600" b="1" i="1" dirty="0">
                <a:solidFill>
                  <a:schemeClr val="bg1">
                    <a:lumMod val="75000"/>
                  </a:schemeClr>
                </a:solidFill>
              </a:rPr>
              <a:t>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75652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676400"/>
            <a:ext cx="8229600" cy="43891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After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1945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en-US" sz="2800" dirty="0" smtClean="0">
                <a:latin typeface="Bookman Old Style" panose="02050604050505020204" pitchFamily="18" charset="0"/>
              </a:rPr>
              <a:t>Improved techniques</a:t>
            </a:r>
          </a:p>
          <a:p>
            <a:r>
              <a:rPr lang="en-US" sz="2800" dirty="0" smtClean="0">
                <a:latin typeface="Bookman Old Style" panose="02050604050505020204" pitchFamily="18" charset="0"/>
              </a:rPr>
              <a:t>Manipulation of variables started</a:t>
            </a:r>
          </a:p>
          <a:p>
            <a:r>
              <a:rPr lang="en-US" sz="2800" dirty="0" smtClean="0">
                <a:latin typeface="Bookman Old Style" panose="02050604050505020204" pitchFamily="18" charset="0"/>
              </a:rPr>
              <a:t>Control/ Extraneous</a:t>
            </a:r>
          </a:p>
          <a:p>
            <a:r>
              <a:rPr lang="en-US" sz="2800" dirty="0" smtClean="0">
                <a:latin typeface="Bookman Old Style" panose="02050604050505020204" pitchFamily="18" charset="0"/>
              </a:rPr>
              <a:t>Focus on scientific method – refers to mode of investigation through which systematic knowledge is acquired</a:t>
            </a:r>
          </a:p>
          <a:p>
            <a:pPr>
              <a:buNone/>
            </a:pPr>
            <a:r>
              <a:rPr lang="en-US" sz="2800" b="1" i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– based on</a:t>
            </a:r>
          </a:p>
          <a:p>
            <a:r>
              <a:rPr lang="en-US" sz="2800" dirty="0" smtClean="0">
                <a:latin typeface="Bookman Old Style" panose="02050604050505020204" pitchFamily="18" charset="0"/>
              </a:rPr>
              <a:t>Empirical evidence </a:t>
            </a:r>
            <a:endParaRPr lang="en-US" sz="2800" dirty="0">
              <a:latin typeface="Bookman Old Style" panose="02050604050505020204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0" y="914400"/>
            <a:ext cx="5257800" cy="609600"/>
          </a:xfrm>
        </p:spPr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History……………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3667121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524000"/>
            <a:ext cx="10178322" cy="5090159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Bookman Old Style" panose="02050604050505020204" pitchFamily="18" charset="0"/>
              </a:rPr>
              <a:t>Use of relevant concepts (</a:t>
            </a:r>
            <a:r>
              <a:rPr lang="en-US" sz="2800" dirty="0" err="1" smtClean="0">
                <a:latin typeface="Bookman Old Style" panose="02050604050505020204" pitchFamily="18" charset="0"/>
              </a:rPr>
              <a:t>learning,memory</a:t>
            </a:r>
            <a:r>
              <a:rPr lang="en-US" sz="2800" dirty="0" smtClean="0">
                <a:latin typeface="Bookman Old Style" panose="02050604050505020204" pitchFamily="18" charset="0"/>
              </a:rPr>
              <a:t>)</a:t>
            </a:r>
          </a:p>
          <a:p>
            <a:r>
              <a:rPr lang="en-US" sz="2800" dirty="0" smtClean="0">
                <a:latin typeface="Bookman Old Style" panose="02050604050505020204" pitchFamily="18" charset="0"/>
              </a:rPr>
              <a:t>Commitment to objectivity (</a:t>
            </a:r>
            <a:r>
              <a:rPr lang="en-US" sz="2800" dirty="0" err="1" smtClean="0">
                <a:latin typeface="Bookman Old Style" panose="02050604050505020204" pitchFamily="18" charset="0"/>
              </a:rPr>
              <a:t>supress</a:t>
            </a:r>
            <a:r>
              <a:rPr lang="en-US" sz="2800" dirty="0" smtClean="0">
                <a:latin typeface="Bookman Old Style" panose="02050604050505020204" pitchFamily="18" charset="0"/>
              </a:rPr>
              <a:t> own hopes and intuitions – build an argument which is true for each individual</a:t>
            </a:r>
          </a:p>
          <a:p>
            <a:r>
              <a:rPr lang="en-US" sz="2800" dirty="0" smtClean="0">
                <a:latin typeface="Bookman Old Style" panose="02050604050505020204" pitchFamily="18" charset="0"/>
              </a:rPr>
              <a:t>Generality –has to go under the surface of diversity – no record of fall of an apple</a:t>
            </a:r>
          </a:p>
          <a:p>
            <a:pPr>
              <a:buNone/>
            </a:pPr>
            <a:r>
              <a:rPr lang="en-US" dirty="0" smtClean="0">
                <a:latin typeface="Bookman Old Style" panose="02050604050505020204" pitchFamily="18" charset="0"/>
              </a:rPr>
              <a:t>	……………..</a:t>
            </a:r>
            <a:r>
              <a:rPr lang="en-US" sz="4800" b="1" i="1" dirty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research</a:t>
            </a:r>
            <a:endParaRPr lang="en-US" b="1" i="1" dirty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0" y="518160"/>
            <a:ext cx="5257800" cy="746760"/>
          </a:xfrm>
        </p:spPr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History……………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271465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838200"/>
            <a:ext cx="8229600" cy="85648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Research is not……….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400" b="1" dirty="0" smtClean="0">
                <a:latin typeface="Bookman Old Style" panose="02050604050505020204" pitchFamily="18" charset="0"/>
              </a:rPr>
              <a:t>Information gathering</a:t>
            </a:r>
          </a:p>
          <a:p>
            <a:pPr lvl="1" algn="just"/>
            <a:r>
              <a:rPr lang="en-US" sz="2400" i="1" dirty="0" smtClean="0">
                <a:latin typeface="Bookman Old Style" panose="02050604050505020204" pitchFamily="18" charset="0"/>
              </a:rPr>
              <a:t>From Book, Magazine, Newspaper, Internet……</a:t>
            </a:r>
          </a:p>
          <a:p>
            <a:pPr lvl="1" algn="just"/>
            <a:r>
              <a:rPr lang="en-US" sz="2400" i="1" dirty="0" smtClean="0">
                <a:latin typeface="Bookman Old Style" panose="02050604050505020204" pitchFamily="18" charset="0"/>
              </a:rPr>
              <a:t>No contribution to new knowledge</a:t>
            </a:r>
          </a:p>
          <a:p>
            <a:pPr algn="just"/>
            <a:r>
              <a:rPr lang="en-US" sz="2400" b="1" dirty="0" smtClean="0">
                <a:latin typeface="Bookman Old Style" panose="02050604050505020204" pitchFamily="18" charset="0"/>
              </a:rPr>
              <a:t>Transportation of facts</a:t>
            </a:r>
          </a:p>
          <a:p>
            <a:pPr lvl="1" algn="just"/>
            <a:r>
              <a:rPr lang="en-US" sz="2400" i="1" dirty="0" smtClean="0">
                <a:latin typeface="Bookman Old Style" panose="02050604050505020204" pitchFamily="18" charset="0"/>
              </a:rPr>
              <a:t>From one source to another</a:t>
            </a:r>
          </a:p>
          <a:p>
            <a:pPr lvl="1" algn="just"/>
            <a:r>
              <a:rPr lang="en-US" sz="2400" i="1" dirty="0" smtClean="0">
                <a:latin typeface="Bookman Old Style" panose="02050604050505020204" pitchFamily="18" charset="0"/>
              </a:rPr>
              <a:t>No contribution to new knowledge but existing knowledge is made more accessible</a:t>
            </a:r>
          </a:p>
          <a:p>
            <a:pPr algn="just"/>
            <a:r>
              <a:rPr lang="en-US" sz="2400" b="1" dirty="0" smtClean="0">
                <a:latin typeface="Bookman Old Style" panose="02050604050505020204" pitchFamily="18" charset="0"/>
              </a:rPr>
              <a:t>Solving a problem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unsystematically </a:t>
            </a:r>
          </a:p>
          <a:p>
            <a:pPr algn="just"/>
            <a:r>
              <a:rPr lang="en-US" sz="2400" b="1" dirty="0" smtClean="0">
                <a:latin typeface="Bookman Old Style" panose="02050604050505020204" pitchFamily="18" charset="0"/>
              </a:rPr>
              <a:t>Not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inquiry  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Picture 2" descr="C:\Users\S D SINGH\Documents\Home\Common\Academics\PPT\Educational Research\Images\Edu. research 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96401" y="228600"/>
            <a:ext cx="999699" cy="893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9619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838200"/>
            <a:ext cx="8229600" cy="85648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Research is not……….</a:t>
            </a:r>
            <a:endParaRPr lang="en-US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>
                <a:solidFill>
                  <a:schemeClr val="bg2">
                    <a:lumMod val="10000"/>
                  </a:schemeClr>
                </a:solidFill>
                <a:latin typeface="Bookman Old Style" panose="02050604050505020204" pitchFamily="18" charset="0"/>
              </a:rPr>
              <a:t>Finding a solution </a:t>
            </a:r>
          </a:p>
          <a:p>
            <a:pPr algn="just"/>
            <a:r>
              <a:rPr lang="en-US" sz="3200" dirty="0">
                <a:solidFill>
                  <a:schemeClr val="bg2">
                    <a:lumMod val="10000"/>
                  </a:schemeClr>
                </a:solidFill>
                <a:latin typeface="Bookman Old Style" panose="02050604050505020204" pitchFamily="18" charset="0"/>
              </a:rPr>
              <a:t>Not based on empirical evidence – not verified </a:t>
            </a:r>
          </a:p>
          <a:p>
            <a:pPr algn="just"/>
            <a:r>
              <a:rPr lang="en-US" sz="3200" dirty="0">
                <a:solidFill>
                  <a:schemeClr val="bg2">
                    <a:lumMod val="10000"/>
                  </a:schemeClr>
                </a:solidFill>
                <a:latin typeface="Bookman Old Style" panose="02050604050505020204" pitchFamily="18" charset="0"/>
              </a:rPr>
              <a:t>Does not involve new data or first hand sources</a:t>
            </a:r>
          </a:p>
          <a:p>
            <a:pPr algn="just"/>
            <a:r>
              <a:rPr lang="en-US" sz="3200" dirty="0">
                <a:solidFill>
                  <a:schemeClr val="bg2">
                    <a:lumMod val="10000"/>
                  </a:schemeClr>
                </a:solidFill>
                <a:latin typeface="Bookman Old Style" panose="02050604050505020204" pitchFamily="18" charset="0"/>
              </a:rPr>
              <a:t>Not logical or objective</a:t>
            </a:r>
          </a:p>
          <a:p>
            <a:pPr algn="just"/>
            <a:r>
              <a:rPr lang="en-US" sz="3200" dirty="0">
                <a:solidFill>
                  <a:schemeClr val="bg2">
                    <a:lumMod val="10000"/>
                  </a:schemeClr>
                </a:solidFill>
                <a:latin typeface="Bookman Old Style" panose="02050604050505020204" pitchFamily="18" charset="0"/>
              </a:rPr>
              <a:t>Can not be reported anywhere</a:t>
            </a:r>
          </a:p>
        </p:txBody>
      </p:sp>
      <p:pic>
        <p:nvPicPr>
          <p:cNvPr id="4" name="Picture 2" descr="C:\Users\S D SINGH\Documents\Home\Common\Academics\PPT\Educational Research\Images\Edu. research 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96401" y="228600"/>
            <a:ext cx="999699" cy="893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43649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4920" y="838200"/>
            <a:ext cx="10104120" cy="85648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What Research is ……….?</a:t>
            </a:r>
            <a:endParaRPr lang="en-US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752600"/>
            <a:ext cx="8229600" cy="438912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Bookman Old Style" panose="02050604050505020204" pitchFamily="18" charset="0"/>
              </a:rPr>
              <a:t>Careful and critical inquiry </a:t>
            </a:r>
          </a:p>
          <a:p>
            <a:pPr algn="just"/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Bookman Old Style" panose="02050604050505020204" pitchFamily="18" charset="0"/>
              </a:rPr>
              <a:t>Manipulation of things , concepts and symbols for generalization</a:t>
            </a:r>
          </a:p>
          <a:p>
            <a:pPr algn="just">
              <a:buNone/>
            </a:pPr>
            <a:r>
              <a:rPr lang="en-US" sz="28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Woody: </a:t>
            </a:r>
          </a:p>
          <a:p>
            <a:pPr algn="just"/>
            <a:r>
              <a:rPr lang="en-US" sz="28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Defining and Re-defining Problem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</a:t>
            </a:r>
          </a:p>
          <a:p>
            <a:pPr algn="just"/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Formulating Hypothesis</a:t>
            </a:r>
          </a:p>
          <a:p>
            <a:pPr algn="just"/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Collecting and Organizing Data</a:t>
            </a:r>
          </a:p>
          <a:p>
            <a:pPr algn="just"/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Making Deductions &amp; reaching Conclusions</a:t>
            </a:r>
          </a:p>
        </p:txBody>
      </p:sp>
    </p:spTree>
    <p:extLst>
      <p:ext uri="{BB962C8B-B14F-4D97-AF65-F5344CB8AC3E}">
        <p14:creationId xmlns:p14="http://schemas.microsoft.com/office/powerpoint/2010/main" val="2477088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134112"/>
            <a:ext cx="8321040" cy="78028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Why Research ………. </a:t>
            </a:r>
            <a:endParaRPr lang="en-US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480" y="1066800"/>
            <a:ext cx="9357360" cy="52578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Bookman Old Style" panose="02050604050505020204" pitchFamily="18" charset="0"/>
              </a:rPr>
              <a:t>To seek information about people, objects and nature</a:t>
            </a:r>
          </a:p>
          <a:p>
            <a:r>
              <a:rPr lang="en-US" sz="2400" dirty="0" smtClean="0">
                <a:latin typeface="Bookman Old Style" panose="02050604050505020204" pitchFamily="18" charset="0"/>
              </a:rPr>
              <a:t>Bringing new sets of facts within the grasp of an old one (landline to mobile)</a:t>
            </a:r>
          </a:p>
          <a:p>
            <a:r>
              <a:rPr lang="en-US" sz="2400" dirty="0" smtClean="0">
                <a:latin typeface="Bookman Old Style" panose="02050604050505020204" pitchFamily="18" charset="0"/>
              </a:rPr>
              <a:t>To reform as per the need of the society</a:t>
            </a:r>
          </a:p>
          <a:p>
            <a:r>
              <a:rPr lang="en-US" sz="2400" dirty="0" smtClean="0">
                <a:latin typeface="Bookman Old Style" panose="02050604050505020204" pitchFamily="18" charset="0"/>
              </a:rPr>
              <a:t>Social welfare</a:t>
            </a:r>
          </a:p>
          <a:p>
            <a:r>
              <a:rPr lang="en-US" sz="2400" dirty="0" smtClean="0">
                <a:latin typeface="Bookman Old Style" panose="02050604050505020204" pitchFamily="18" charset="0"/>
              </a:rPr>
              <a:t>Gives sound basis for prediction</a:t>
            </a:r>
          </a:p>
          <a:p>
            <a:pPr algn="just"/>
            <a:r>
              <a:rPr lang="en-US" sz="2400" dirty="0" smtClean="0">
                <a:latin typeface="Bookman Old Style" panose="02050604050505020204" pitchFamily="18" charset="0"/>
              </a:rPr>
              <a:t>To improve educational judgments and decisions</a:t>
            </a:r>
          </a:p>
          <a:p>
            <a:pPr algn="just"/>
            <a:r>
              <a:rPr lang="en-US" sz="2400" dirty="0" smtClean="0">
                <a:latin typeface="Bookman Old Style" panose="02050604050505020204" pitchFamily="18" charset="0"/>
              </a:rPr>
              <a:t>Building theory</a:t>
            </a:r>
          </a:p>
          <a:p>
            <a:pPr algn="just"/>
            <a:r>
              <a:rPr lang="en-US" sz="2400" dirty="0" smtClean="0">
                <a:latin typeface="Bookman Old Style" panose="02050604050505020204" pitchFamily="18" charset="0"/>
              </a:rPr>
              <a:t>Policy formation </a:t>
            </a:r>
          </a:p>
          <a:p>
            <a:pPr algn="just"/>
            <a:r>
              <a:rPr lang="en-US" sz="2400" dirty="0" smtClean="0">
                <a:latin typeface="Bookman Old Style" panose="02050604050505020204" pitchFamily="18" charset="0"/>
              </a:rPr>
              <a:t>Solving Problem</a:t>
            </a:r>
          </a:p>
          <a:p>
            <a:pPr algn="just"/>
            <a:r>
              <a:rPr lang="en-US" sz="2400" dirty="0" smtClean="0">
                <a:latin typeface="Bookman Old Style" panose="02050604050505020204" pitchFamily="18" charset="0"/>
              </a:rPr>
              <a:t>Generalization</a:t>
            </a:r>
            <a:r>
              <a:rPr lang="en-US" sz="2400" b="1" dirty="0" smtClean="0">
                <a:latin typeface="Bookman Old Style" panose="02050604050505020204" pitchFamily="18" charset="0"/>
              </a:rPr>
              <a:t> 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585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158</TotalTime>
  <Words>684</Words>
  <Application>Microsoft Office PowerPoint</Application>
  <PresentationFormat>Widescreen</PresentationFormat>
  <Paragraphs>129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Bookman Old Style</vt:lpstr>
      <vt:lpstr>Calibri</vt:lpstr>
      <vt:lpstr>Gill Sans MT</vt:lpstr>
      <vt:lpstr>Impact</vt:lpstr>
      <vt:lpstr>Badge</vt:lpstr>
      <vt:lpstr>RESEARCH</vt:lpstr>
      <vt:lpstr>History</vt:lpstr>
      <vt:lpstr>History……………</vt:lpstr>
      <vt:lpstr>History……………</vt:lpstr>
      <vt:lpstr>History……………</vt:lpstr>
      <vt:lpstr>Research is not……….</vt:lpstr>
      <vt:lpstr>Research is not……….</vt:lpstr>
      <vt:lpstr>What Research is ……….?</vt:lpstr>
      <vt:lpstr>Why Research ………. </vt:lpstr>
      <vt:lpstr>Why – YOU ?</vt:lpstr>
      <vt:lpstr>Can I Do Research……….?</vt:lpstr>
      <vt:lpstr>Process  of Research</vt:lpstr>
      <vt:lpstr>Criteria of good Research</vt:lpstr>
      <vt:lpstr> Challenges of researchers</vt:lpstr>
      <vt:lpstr>Types of research</vt:lpstr>
      <vt:lpstr>PowerPoint Presentation</vt:lpstr>
      <vt:lpstr>Based on purpose</vt:lpstr>
      <vt:lpstr>Approaches of research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</dc:title>
  <dc:creator>HPP</dc:creator>
  <cp:lastModifiedBy>CUP</cp:lastModifiedBy>
  <cp:revision>5</cp:revision>
  <dcterms:created xsi:type="dcterms:W3CDTF">2017-07-26T15:58:49Z</dcterms:created>
  <dcterms:modified xsi:type="dcterms:W3CDTF">2017-07-27T12:12:13Z</dcterms:modified>
</cp:coreProperties>
</file>